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8" r:id="rId4"/>
    <p:sldId id="269" r:id="rId5"/>
    <p:sldId id="270" r:id="rId6"/>
    <p:sldId id="267" r:id="rId7"/>
    <p:sldId id="258" r:id="rId8"/>
    <p:sldId id="271" r:id="rId9"/>
    <p:sldId id="272" r:id="rId10"/>
    <p:sldId id="273" r:id="rId11"/>
    <p:sldId id="274" r:id="rId12"/>
    <p:sldId id="275" r:id="rId13"/>
    <p:sldId id="277" r:id="rId14"/>
    <p:sldId id="276" r:id="rId15"/>
    <p:sldId id="259" r:id="rId16"/>
    <p:sldId id="278" r:id="rId17"/>
    <p:sldId id="279" r:id="rId18"/>
    <p:sldId id="280" r:id="rId19"/>
    <p:sldId id="281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99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195"/>
    <p:restoredTop sz="86450"/>
  </p:normalViewPr>
  <p:slideViewPr>
    <p:cSldViewPr snapToGrid="0" snapToObjects="1">
      <p:cViewPr varScale="1">
        <p:scale>
          <a:sx n="66" d="100"/>
          <a:sy n="66" d="100"/>
        </p:scale>
        <p:origin x="-786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1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0F4B1-38BD-074E-9D15-06F5FF761A4F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5DB7B-3AE2-3246-B411-09F264181C1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318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5DB7B-3AE2-3246-B411-09F264181C1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65103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5DB7B-3AE2-3246-B411-09F264181C17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688-9F44-E942-912D-433DBFBFC58F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61F6-8A42-464A-B053-C8F36F9D54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0729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688-9F44-E942-912D-433DBFBFC58F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61F6-8A42-464A-B053-C8F36F9D54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8735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688-9F44-E942-912D-433DBFBFC58F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61F6-8A42-464A-B053-C8F36F9D54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7362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688-9F44-E942-912D-433DBFBFC58F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61F6-8A42-464A-B053-C8F36F9D54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5158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688-9F44-E942-912D-433DBFBFC58F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61F6-8A42-464A-B053-C8F36F9D54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0259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688-9F44-E942-912D-433DBFBFC58F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61F6-8A42-464A-B053-C8F36F9D54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3101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688-9F44-E942-912D-433DBFBFC58F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61F6-8A42-464A-B053-C8F36F9D54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3264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688-9F44-E942-912D-433DBFBFC58F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61F6-8A42-464A-B053-C8F36F9D54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9878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688-9F44-E942-912D-433DBFBFC58F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61F6-8A42-464A-B053-C8F36F9D54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948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688-9F44-E942-912D-433DBFBFC58F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61F6-8A42-464A-B053-C8F36F9D54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2920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B688-9F44-E942-912D-433DBFBFC58F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61F6-8A42-464A-B053-C8F36F9D54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813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3B688-9F44-E942-912D-433DBFBFC58F}" type="datetimeFigureOut">
              <a:rPr lang="it-IT" smtClean="0"/>
              <a:pPr/>
              <a:t>28/11/2020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E61F6-8A42-464A-B053-C8F36F9D54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8929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8687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L'emergenza </a:t>
            </a:r>
            <a:r>
              <a:rPr lang="it-IT" b="1" dirty="0"/>
              <a:t>CoViD19: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come </a:t>
            </a:r>
            <a:r>
              <a:rPr lang="it-IT" b="1" dirty="0"/>
              <a:t>districarsi nella giungla normativa per garantire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la </a:t>
            </a:r>
            <a:r>
              <a:rPr lang="it-IT" b="1" dirty="0"/>
              <a:t>sicurezza agli alunni e a sé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23696" y="4309240"/>
            <a:ext cx="8944303" cy="948559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Relatore: </a:t>
            </a:r>
            <a:r>
              <a:rPr lang="it-IT" i="1" dirty="0" smtClean="0"/>
              <a:t>DS Sabina Fortunati</a:t>
            </a:r>
            <a:endParaRPr lang="it-IT" i="1" dirty="0"/>
          </a:p>
        </p:txBody>
      </p:sp>
    </p:spTree>
    <p:extLst>
      <p:ext uri="{BB962C8B-B14F-4D97-AF65-F5344CB8AC3E}">
        <p14:creationId xmlns="" xmlns:p14="http://schemas.microsoft.com/office/powerpoint/2010/main" val="1699198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DPCM del 18 </a:t>
            </a:r>
            <a:r>
              <a:rPr lang="it-IT" dirty="0" smtClean="0"/>
              <a:t>ottobre 2020</a:t>
            </a:r>
            <a:br>
              <a:rPr lang="it-IT" dirty="0" smtClean="0"/>
            </a:br>
            <a:r>
              <a:rPr lang="it-IT" i="1" dirty="0" smtClean="0"/>
              <a:t>(scadenza: 1 mese </a:t>
            </a:r>
            <a:r>
              <a:rPr lang="it-IT" i="1" dirty="0" smtClean="0"/>
              <a:t>meno </a:t>
            </a:r>
            <a:r>
              <a:rPr lang="it-IT" i="1" dirty="0" smtClean="0"/>
              <a:t>5 giorni)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Secondarie di II grado: forme flessibili di organizzazione dell’attività didattica e ingresso non prima delle 9.00 </a:t>
            </a:r>
            <a:r>
              <a:rPr lang="it-IT" i="1" dirty="0" smtClean="0"/>
              <a:t>“previa comunicazione al MI da parte delle autorità regionali, locali o sanitarie delle situazioni critiche e di particolare rischio”</a:t>
            </a:r>
          </a:p>
          <a:p>
            <a:r>
              <a:rPr lang="it-IT" dirty="0" smtClean="0"/>
              <a:t>Sospensione </a:t>
            </a:r>
            <a:r>
              <a:rPr lang="it-IT" dirty="0"/>
              <a:t>viaggi/uscite</a:t>
            </a:r>
          </a:p>
          <a:p>
            <a:r>
              <a:rPr lang="it-IT" dirty="0"/>
              <a:t>Prosecuzione attività PCTO</a:t>
            </a:r>
          </a:p>
          <a:p>
            <a:r>
              <a:rPr lang="it-IT" dirty="0"/>
              <a:t>Riunioni OOCC in presenza o a </a:t>
            </a:r>
            <a:r>
              <a:rPr lang="it-IT" dirty="0" smtClean="0"/>
              <a:t>distanza</a:t>
            </a:r>
          </a:p>
          <a:p>
            <a:r>
              <a:rPr lang="it-IT" dirty="0" smtClean="0"/>
              <a:t>Rinnovo OOCC possibile a </a:t>
            </a:r>
            <a:r>
              <a:rPr lang="it-IT" dirty="0"/>
              <a:t>distanza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105416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DPCM del 24 </a:t>
            </a:r>
            <a:r>
              <a:rPr lang="it-IT" dirty="0" smtClean="0"/>
              <a:t>ottobre 2020</a:t>
            </a:r>
            <a:br>
              <a:rPr lang="it-IT" dirty="0" smtClean="0"/>
            </a:br>
            <a:r>
              <a:rPr lang="it-IT" i="1" dirty="0" smtClean="0"/>
              <a:t>(scadenza: 1 mese)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Secondarie di II grado: forme flessibili di organizzazione </a:t>
            </a:r>
            <a:r>
              <a:rPr lang="it-IT" dirty="0" smtClean="0"/>
              <a:t>dell’attività didattica, DDI al 75% </a:t>
            </a:r>
            <a:r>
              <a:rPr lang="it-IT" dirty="0"/>
              <a:t>e ingresso non prima delle 9.00 </a:t>
            </a:r>
            <a:r>
              <a:rPr lang="it-IT" i="1" dirty="0"/>
              <a:t>“previa comunicazione al MI da parte delle autorità regionali, locali o sanitarie delle situazioni critiche e di particolare rischio” </a:t>
            </a:r>
            <a:endParaRPr lang="it-IT" i="1" dirty="0" smtClean="0"/>
          </a:p>
          <a:p>
            <a:r>
              <a:rPr lang="it-IT" dirty="0" smtClean="0"/>
              <a:t>Sospensione </a:t>
            </a:r>
            <a:r>
              <a:rPr lang="it-IT" dirty="0"/>
              <a:t>viaggi/uscite</a:t>
            </a:r>
          </a:p>
          <a:p>
            <a:r>
              <a:rPr lang="it-IT" dirty="0"/>
              <a:t>Prosecuzione attività PCTO</a:t>
            </a:r>
          </a:p>
          <a:p>
            <a:r>
              <a:rPr lang="it-IT" dirty="0"/>
              <a:t>Riunioni OOCC in presenza o a distanza</a:t>
            </a:r>
          </a:p>
          <a:p>
            <a:r>
              <a:rPr lang="it-IT" dirty="0"/>
              <a:t>Rinnovo OOCC </a:t>
            </a:r>
            <a:r>
              <a:rPr lang="it-IT" dirty="0" smtClean="0"/>
              <a:t>possibile a </a:t>
            </a:r>
            <a:r>
              <a:rPr lang="it-IT" dirty="0"/>
              <a:t>distanza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651887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Nota MI </a:t>
            </a:r>
            <a:r>
              <a:rPr lang="it-IT" dirty="0" smtClean="0"/>
              <a:t>n. 1927 </a:t>
            </a:r>
            <a:r>
              <a:rPr lang="it-IT" dirty="0"/>
              <a:t>del 25 </a:t>
            </a:r>
            <a:r>
              <a:rPr lang="it-IT" dirty="0" smtClean="0"/>
              <a:t>ottobre 2020</a:t>
            </a:r>
            <a:br>
              <a:rPr lang="it-IT" dirty="0" smtClean="0"/>
            </a:br>
            <a:r>
              <a:rPr lang="it-IT" i="1" dirty="0" smtClean="0"/>
              <a:t>Indicazioni attuative DPCM 24/10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Obbligo DDI 75% anche se diversamente disposto da </a:t>
            </a:r>
            <a:r>
              <a:rPr lang="it-IT" dirty="0" err="1" smtClean="0"/>
              <a:t>oo.rr.</a:t>
            </a:r>
            <a:endParaRPr lang="it-IT" dirty="0" smtClean="0"/>
          </a:p>
          <a:p>
            <a:r>
              <a:rPr lang="it-IT" dirty="0" smtClean="0"/>
              <a:t>Particolare attenzione per alunni H, DSA, BES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604456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Ordinanza Regione Emilia-Romagna n. </a:t>
            </a:r>
            <a:r>
              <a:rPr lang="it-IT" dirty="0"/>
              <a:t>205 del 26 </a:t>
            </a:r>
            <a:r>
              <a:rPr lang="it-IT" dirty="0" smtClean="0"/>
              <a:t>ottobre 2020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Ottemperanza a nota MI n. 1927 del 25 ottobre</a:t>
            </a:r>
          </a:p>
          <a:p>
            <a:r>
              <a:rPr lang="it-IT" dirty="0" smtClean="0"/>
              <a:t>Tutela alunni più deboli, bisognosi di didattica in presenza</a:t>
            </a:r>
          </a:p>
          <a:p>
            <a:r>
              <a:rPr lang="it-IT" dirty="0" smtClean="0"/>
              <a:t>Secondaria di II grado: DDI al 75% con criteri di rotazione fra classi o fra alunni della medesima classe, attività in presenza per disabilità</a:t>
            </a:r>
          </a:p>
          <a:p>
            <a:r>
              <a:rPr lang="it-IT" dirty="0" smtClean="0"/>
              <a:t>Raccomandata attività in presenza per classi I e V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39218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Nota MI </a:t>
            </a:r>
            <a:r>
              <a:rPr lang="it-IT" dirty="0" smtClean="0"/>
              <a:t>n. 1934 </a:t>
            </a:r>
            <a:r>
              <a:rPr lang="it-IT" dirty="0"/>
              <a:t>del 26 </a:t>
            </a:r>
            <a:r>
              <a:rPr lang="it-IT" dirty="0" smtClean="0"/>
              <a:t>ottobre 2020</a:t>
            </a:r>
            <a:br>
              <a:rPr lang="it-IT" dirty="0" smtClean="0"/>
            </a:br>
            <a:r>
              <a:rPr lang="it-IT" i="1" dirty="0" smtClean="0"/>
              <a:t>Indicazioni operative DDI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Flessibilità: unità orarie anche &lt; 60’, eventuali pause tra lezioni sincrone</a:t>
            </a:r>
          </a:p>
          <a:p>
            <a:r>
              <a:rPr lang="it-IT" dirty="0" smtClean="0"/>
              <a:t>Docenti tenuti al rispetto dell’orario di servizio e alle prestazioni connesse alla professione – eventuale completamento orario (potenziamento, supporto alla didattica)</a:t>
            </a:r>
          </a:p>
          <a:p>
            <a:r>
              <a:rPr lang="it-IT" dirty="0" smtClean="0"/>
              <a:t>Formazione personale docente</a:t>
            </a:r>
          </a:p>
          <a:p>
            <a:r>
              <a:rPr lang="it-IT" dirty="0" smtClean="0"/>
              <a:t>Personale docente e ATA in presenza – organizzazione in capo al DS</a:t>
            </a:r>
          </a:p>
          <a:p>
            <a:r>
              <a:rPr lang="it-IT" dirty="0" smtClean="0"/>
              <a:t>Comodato d’uso per alunni e docenti a </a:t>
            </a:r>
            <a:r>
              <a:rPr lang="it-IT" dirty="0" err="1" smtClean="0"/>
              <a:t>t.d</a:t>
            </a:r>
            <a:r>
              <a:rPr lang="it-IT" dirty="0" smtClean="0"/>
              <a:t>.</a:t>
            </a:r>
          </a:p>
          <a:p>
            <a:r>
              <a:rPr lang="it-IT" dirty="0" smtClean="0"/>
              <a:t>Docente in quarantena/isolamento fiduciario: lavoro agile (vigilanza alunni a scuola: </a:t>
            </a:r>
            <a:r>
              <a:rPr lang="it-IT" dirty="0" err="1" smtClean="0"/>
              <a:t>copresente</a:t>
            </a:r>
            <a:r>
              <a:rPr lang="it-IT" dirty="0" smtClean="0"/>
              <a:t>, docente potenziamento, docente sostegno se in orario e su classe, supplente) – in caso di positività: malattia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494576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</a:t>
            </a:r>
            <a:r>
              <a:rPr lang="it-IT" b="1" cap="all" dirty="0" smtClean="0"/>
              <a:t>a nebbia agli irti colli (e non solo)</a:t>
            </a:r>
            <a:endParaRPr lang="it-IT" b="1" cap="all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DPCM del 3 novembre</a:t>
            </a:r>
          </a:p>
          <a:p>
            <a:r>
              <a:rPr lang="it-IT" dirty="0" smtClean="0"/>
              <a:t>Nota MI 1990 del 5 novembre</a:t>
            </a:r>
          </a:p>
          <a:p>
            <a:r>
              <a:rPr lang="it-IT" dirty="0" smtClean="0"/>
              <a:t>Nota MI 1994 del 9 novembre</a:t>
            </a:r>
          </a:p>
          <a:p>
            <a:r>
              <a:rPr lang="it-IT" dirty="0" smtClean="0"/>
              <a:t>Nota MI 2002 del 9 novembre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459470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DPCM del 3 </a:t>
            </a:r>
            <a:r>
              <a:rPr lang="it-IT" dirty="0" smtClean="0"/>
              <a:t>novembre 2020</a:t>
            </a:r>
            <a:br>
              <a:rPr lang="it-IT" dirty="0" smtClean="0"/>
            </a:br>
            <a:r>
              <a:rPr lang="it-IT" i="1" dirty="0" smtClean="0"/>
              <a:t>(scadenza: 1 mese)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Secondarie di II grado: forme flessibili di organizzazione attività didattica, DDI al </a:t>
            </a:r>
            <a:r>
              <a:rPr lang="it-IT" dirty="0" smtClean="0"/>
              <a:t>100%, attività laboratoriali ed inclusione in presenza </a:t>
            </a:r>
          </a:p>
          <a:p>
            <a:r>
              <a:rPr lang="it-IT" dirty="0" smtClean="0"/>
              <a:t>Infanzia, I ciclo e servizi educativi per l’infanzia: obbligo DPI tranne per alunni &lt; 6 anni e alunni con patologie o disabilità incompatibili</a:t>
            </a:r>
          </a:p>
          <a:p>
            <a:r>
              <a:rPr lang="it-IT" dirty="0" smtClean="0"/>
              <a:t>Sospensione </a:t>
            </a:r>
            <a:r>
              <a:rPr lang="it-IT" dirty="0"/>
              <a:t>viaggi/uscite</a:t>
            </a:r>
          </a:p>
          <a:p>
            <a:r>
              <a:rPr lang="it-IT" dirty="0"/>
              <a:t>Prosecuzione attività PCTO</a:t>
            </a:r>
          </a:p>
          <a:p>
            <a:r>
              <a:rPr lang="it-IT" dirty="0"/>
              <a:t>Riunioni OOCC </a:t>
            </a:r>
            <a:r>
              <a:rPr lang="it-IT" dirty="0" smtClean="0"/>
              <a:t>a </a:t>
            </a:r>
            <a:r>
              <a:rPr lang="it-IT" dirty="0"/>
              <a:t>distanza</a:t>
            </a:r>
          </a:p>
          <a:p>
            <a:r>
              <a:rPr lang="it-IT" dirty="0"/>
              <a:t>Rinnovo OOCC a </a:t>
            </a:r>
            <a:r>
              <a:rPr lang="it-IT" dirty="0" smtClean="0"/>
              <a:t>distanza</a:t>
            </a:r>
          </a:p>
          <a:p>
            <a:r>
              <a:rPr lang="it-IT" dirty="0" smtClean="0"/>
              <a:t>Zone “rosse”: 2° e 3° anno secondaria di I grado in DAD 100%, </a:t>
            </a:r>
            <a:r>
              <a:rPr lang="it-IT" dirty="0"/>
              <a:t>attività laboratoriali ed inclusione in presenza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54816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Nota MI </a:t>
            </a:r>
            <a:r>
              <a:rPr lang="it-IT" dirty="0" smtClean="0"/>
              <a:t>n. 1990 </a:t>
            </a:r>
            <a:r>
              <a:rPr lang="it-IT" dirty="0"/>
              <a:t>del 5 </a:t>
            </a:r>
            <a:r>
              <a:rPr lang="it-IT" dirty="0" smtClean="0"/>
              <a:t>novembre 2020</a:t>
            </a:r>
            <a:br>
              <a:rPr lang="it-IT" dirty="0" smtClean="0"/>
            </a:br>
            <a:r>
              <a:rPr lang="it-IT" i="1" dirty="0" smtClean="0"/>
              <a:t>DPCM 3/11/2020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Secondarie di II grado: flessibilità, DDI 100%, obbligo DPI per attività in presenza</a:t>
            </a:r>
          </a:p>
          <a:p>
            <a:r>
              <a:rPr lang="it-IT" dirty="0"/>
              <a:t>Infanzia, I ciclo e servizi educativi per l’infanzia: obbligo DPI tranne per alunni &lt; 6 anni e </a:t>
            </a:r>
            <a:r>
              <a:rPr lang="it-IT" dirty="0" smtClean="0"/>
              <a:t>alunni con patologie </a:t>
            </a:r>
            <a:r>
              <a:rPr lang="it-IT" dirty="0"/>
              <a:t>o disabilità </a:t>
            </a:r>
            <a:r>
              <a:rPr lang="it-IT" dirty="0" smtClean="0"/>
              <a:t>incompatibili – zone “rosse”: 2</a:t>
            </a:r>
            <a:r>
              <a:rPr lang="it-IT" dirty="0"/>
              <a:t>° e 3° anno secondaria di I grado in DAD 100%</a:t>
            </a:r>
            <a:r>
              <a:rPr lang="it-IT" dirty="0" smtClean="0"/>
              <a:t> </a:t>
            </a:r>
          </a:p>
          <a:p>
            <a:r>
              <a:rPr lang="it-IT" dirty="0" smtClean="0"/>
              <a:t>Attività laboratoriali “non altrimenti esperibili”: in presenza</a:t>
            </a:r>
          </a:p>
          <a:p>
            <a:r>
              <a:rPr lang="it-IT" dirty="0" smtClean="0"/>
              <a:t>Prosecuzione attività PCTO</a:t>
            </a:r>
          </a:p>
          <a:p>
            <a:r>
              <a:rPr lang="it-IT" dirty="0" smtClean="0"/>
              <a:t>Inclusione: frequenza in presenza per H (</a:t>
            </a:r>
            <a:r>
              <a:rPr lang="it-IT" dirty="0" smtClean="0">
                <a:solidFill>
                  <a:srgbClr val="FF00FF"/>
                </a:solidFill>
              </a:rPr>
              <a:t>con gruppo di compagni</a:t>
            </a:r>
            <a:r>
              <a:rPr lang="it-IT" dirty="0" smtClean="0"/>
              <a:t>), BES e situazioni di </a:t>
            </a:r>
            <a:r>
              <a:rPr lang="it-IT" i="1" dirty="0" err="1" smtClean="0"/>
              <a:t>digital</a:t>
            </a:r>
            <a:r>
              <a:rPr lang="it-IT" i="1" dirty="0" smtClean="0"/>
              <a:t> divide</a:t>
            </a:r>
            <a:r>
              <a:rPr lang="it-IT" dirty="0" smtClean="0"/>
              <a:t> non altrimenti risolvibili</a:t>
            </a:r>
          </a:p>
          <a:p>
            <a:r>
              <a:rPr lang="it-IT" dirty="0" smtClean="0"/>
              <a:t>Alunni in quarantena: diritto all’istruzione</a:t>
            </a:r>
          </a:p>
          <a:p>
            <a:r>
              <a:rPr lang="it-IT" dirty="0" smtClean="0"/>
              <a:t>Personale docente in presenza: possibili diverse disposizioni organizzative del DS</a:t>
            </a:r>
          </a:p>
          <a:p>
            <a:r>
              <a:rPr lang="it-IT" dirty="0" smtClean="0"/>
              <a:t>Personale amministrativo: per quanto possibile lavoro agile</a:t>
            </a:r>
          </a:p>
          <a:p>
            <a:r>
              <a:rPr lang="it-IT" dirty="0" smtClean="0"/>
              <a:t>Personale tecnico: in presenza (supporto DDI, laboratorio, consegna materiale)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545782" y="10252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661564" y="20504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625733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Nota MI </a:t>
            </a:r>
            <a:r>
              <a:rPr lang="it-IT" dirty="0" smtClean="0"/>
              <a:t>n. 1994 </a:t>
            </a:r>
            <a:r>
              <a:rPr lang="it-IT" dirty="0"/>
              <a:t>del 9 </a:t>
            </a:r>
            <a:r>
              <a:rPr lang="it-IT" dirty="0" smtClean="0"/>
              <a:t>novembre 2020</a:t>
            </a:r>
            <a:br>
              <a:rPr lang="it-IT" dirty="0" smtClean="0"/>
            </a:br>
            <a:r>
              <a:rPr lang="it-IT" i="1" dirty="0" smtClean="0"/>
              <a:t>Uso delle mascherine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Obbligo costante; deroga per alunni &lt; 6 anni e con patologie o disabilità incompatibili</a:t>
            </a:r>
          </a:p>
          <a:p>
            <a:r>
              <a:rPr lang="it-IT" dirty="0" smtClean="0"/>
              <a:t>Anche di comunità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76943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Nota MI </a:t>
            </a:r>
            <a:r>
              <a:rPr lang="it-IT" dirty="0" smtClean="0"/>
              <a:t>n. 2002 </a:t>
            </a:r>
            <a:r>
              <a:rPr lang="it-IT" dirty="0"/>
              <a:t>del 9 </a:t>
            </a:r>
            <a:r>
              <a:rPr lang="it-IT" dirty="0" smtClean="0"/>
              <a:t>novembre 2020</a:t>
            </a:r>
            <a:br>
              <a:rPr lang="it-IT" dirty="0" smtClean="0"/>
            </a:br>
            <a:r>
              <a:rPr lang="it-IT" i="1" dirty="0" smtClean="0"/>
              <a:t>Ipotesi di contratto DDI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Personale docente: rispetto orario di servizio con recupero se ore &lt; 60’, prestazioni connesse a professione docente, attività funzionali all’insegnamento</a:t>
            </a:r>
          </a:p>
          <a:p>
            <a:r>
              <a:rPr lang="it-IT" dirty="0" smtClean="0"/>
              <a:t>Attività sincrone e asincrone, possibili pause anche se ore &lt; 60’</a:t>
            </a:r>
          </a:p>
          <a:p>
            <a:r>
              <a:rPr lang="it-IT" dirty="0" smtClean="0"/>
              <a:t>Registro elettronico</a:t>
            </a:r>
          </a:p>
          <a:p>
            <a:r>
              <a:rPr lang="it-IT" dirty="0" smtClean="0"/>
              <a:t>Riunioni OOCC a distanza</a:t>
            </a:r>
          </a:p>
          <a:p>
            <a:r>
              <a:rPr lang="it-IT" dirty="0" smtClean="0"/>
              <a:t>Disposizioni organizzative in capo al DS: possibile attività personale docente non in presenza</a:t>
            </a:r>
          </a:p>
          <a:p>
            <a:r>
              <a:rPr lang="it-IT" dirty="0" smtClean="0"/>
              <a:t>Comodato d’uso: alunni e docenti a </a:t>
            </a:r>
            <a:r>
              <a:rPr lang="it-IT" dirty="0" err="1" smtClean="0"/>
              <a:t>t.d</a:t>
            </a:r>
            <a:r>
              <a:rPr lang="it-IT" dirty="0" smtClean="0"/>
              <a:t>.</a:t>
            </a:r>
          </a:p>
          <a:p>
            <a:r>
              <a:rPr lang="it-IT" dirty="0" smtClean="0"/>
              <a:t>Inclusione alunni H, DSA, BES</a:t>
            </a:r>
          </a:p>
          <a:p>
            <a:r>
              <a:rPr lang="it-IT" dirty="0" smtClean="0"/>
              <a:t>Docente positivo: malattia, nessuno svolgimento di prestazioni lavorative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58440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cap="all" dirty="0" smtClean="0"/>
              <a:t>La lunga estate calda del MI</a:t>
            </a:r>
            <a:endParaRPr lang="it-IT" b="1" cap="all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DM 39 del 26 giugno</a:t>
            </a:r>
          </a:p>
          <a:p>
            <a:r>
              <a:rPr lang="it-IT" dirty="0" smtClean="0"/>
              <a:t>DM 87 del 6 agosto</a:t>
            </a:r>
          </a:p>
          <a:p>
            <a:r>
              <a:rPr lang="it-IT" dirty="0" smtClean="0"/>
              <a:t>DM 89 del 7 agosto</a:t>
            </a:r>
          </a:p>
          <a:p>
            <a:r>
              <a:rPr lang="it-IT" dirty="0" smtClean="0"/>
              <a:t>Nota 1585 dell’11 settembre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47780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Decreto MI n. 39 </a:t>
            </a:r>
            <a:r>
              <a:rPr lang="it-IT" dirty="0"/>
              <a:t>del 26 </a:t>
            </a:r>
            <a:r>
              <a:rPr lang="it-IT" dirty="0" smtClean="0"/>
              <a:t>giugno 2020</a:t>
            </a:r>
            <a:br>
              <a:rPr lang="it-IT" dirty="0" smtClean="0"/>
            </a:br>
            <a:r>
              <a:rPr lang="it-IT" i="1" dirty="0" smtClean="0"/>
              <a:t>Piano Scuola 2020/2021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Mascherine e rime buccali - alunni con disabilità incompatibile</a:t>
            </a:r>
          </a:p>
          <a:p>
            <a:r>
              <a:rPr lang="it-IT" dirty="0" smtClean="0"/>
              <a:t>Autonomia e flessibilità (DPR 275/99) – DDI complementare alle attività in presenza per secondarie di II grado</a:t>
            </a:r>
          </a:p>
          <a:p>
            <a:r>
              <a:rPr lang="it-IT" dirty="0" smtClean="0"/>
              <a:t>Disabilità e inclusione - BES a scuola / educatori per i disabili </a:t>
            </a:r>
          </a:p>
          <a:p>
            <a:r>
              <a:rPr lang="it-IT" dirty="0" smtClean="0"/>
              <a:t>Infanzia – necessità di contatto fisico</a:t>
            </a:r>
          </a:p>
          <a:p>
            <a:r>
              <a:rPr lang="it-IT" dirty="0" smtClean="0"/>
              <a:t>Attività laboratoriale</a:t>
            </a:r>
          </a:p>
          <a:p>
            <a:r>
              <a:rPr lang="it-IT" dirty="0" smtClean="0"/>
              <a:t>Refezione scolastica</a:t>
            </a:r>
          </a:p>
          <a:p>
            <a:r>
              <a:rPr lang="it-IT" dirty="0" smtClean="0"/>
              <a:t>PCTO</a:t>
            </a:r>
          </a:p>
          <a:p>
            <a:r>
              <a:rPr lang="it-IT" dirty="0" smtClean="0"/>
              <a:t>Ospedale e istruzione domiciliare / carceri / convitti / ITS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Piano scolastico per la DDI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42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Decreto MI n. </a:t>
            </a:r>
            <a:r>
              <a:rPr lang="it-IT" dirty="0"/>
              <a:t>87 del 6 </a:t>
            </a:r>
            <a:r>
              <a:rPr lang="it-IT" dirty="0" smtClean="0"/>
              <a:t>agosto 2020</a:t>
            </a:r>
            <a:br>
              <a:rPr lang="it-IT" dirty="0" smtClean="0"/>
            </a:br>
            <a:r>
              <a:rPr lang="it-IT" i="1" dirty="0" smtClean="0"/>
              <a:t>Protocollo d’intesa per l’avvio </a:t>
            </a:r>
            <a:r>
              <a:rPr lang="it-IT" i="1" dirty="0" err="1" smtClean="0"/>
              <a:t>dell’a.s.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Attuazione indicazioni CTS (febbre, condizioni di ingresso, distanziamento, igiene, obbligo informazione al DS)</a:t>
            </a:r>
          </a:p>
          <a:p>
            <a:pPr algn="just"/>
            <a:r>
              <a:rPr lang="it-IT" dirty="0" smtClean="0"/>
              <a:t>Formazione e aggiornamento (DDI, </a:t>
            </a:r>
            <a:r>
              <a:rPr lang="it-IT" dirty="0" err="1" smtClean="0"/>
              <a:t>Covid</a:t>
            </a:r>
            <a:r>
              <a:rPr lang="it-IT" dirty="0" smtClean="0"/>
              <a:t>) e nuovo</a:t>
            </a:r>
            <a:r>
              <a:rPr lang="it-IT" dirty="0" smtClean="0">
                <a:solidFill>
                  <a:srgbClr val="00B0F0"/>
                </a:solidFill>
              </a:rPr>
              <a:t> PEC </a:t>
            </a:r>
          </a:p>
          <a:p>
            <a:pPr algn="just"/>
            <a:r>
              <a:rPr lang="it-IT" dirty="0" smtClean="0"/>
              <a:t>Modalità di ingresso/uscita - negativizzazione per il rientro</a:t>
            </a:r>
          </a:p>
          <a:p>
            <a:pPr algn="just"/>
            <a:r>
              <a:rPr lang="it-IT" dirty="0" smtClean="0">
                <a:solidFill>
                  <a:srgbClr val="00B050"/>
                </a:solidFill>
              </a:rPr>
              <a:t>Disciplinare interno </a:t>
            </a:r>
            <a:r>
              <a:rPr lang="it-IT" dirty="0" smtClean="0"/>
              <a:t>(RSPP e MC)</a:t>
            </a:r>
          </a:p>
          <a:p>
            <a:pPr algn="just"/>
            <a:r>
              <a:rPr lang="it-IT" dirty="0" smtClean="0"/>
              <a:t>Pulizia e igienizzazione luoghi e attrezzature</a:t>
            </a:r>
          </a:p>
          <a:p>
            <a:pPr algn="just"/>
            <a:r>
              <a:rPr lang="it-IT" dirty="0" smtClean="0"/>
              <a:t>Igiene personale e DPI (specie per personale impegnato con disabili)</a:t>
            </a:r>
          </a:p>
          <a:p>
            <a:pPr algn="just"/>
            <a:r>
              <a:rPr lang="it-IT" dirty="0" smtClean="0"/>
              <a:t>Gestione spazi comuni e locali esterni</a:t>
            </a:r>
          </a:p>
          <a:p>
            <a:pPr algn="just"/>
            <a:r>
              <a:rPr lang="it-IT" dirty="0" smtClean="0"/>
              <a:t>Supporto psicologico</a:t>
            </a:r>
          </a:p>
          <a:p>
            <a:pPr algn="just"/>
            <a:r>
              <a:rPr lang="it-IT" dirty="0" smtClean="0"/>
              <a:t>Gestione persona sintomatica</a:t>
            </a:r>
          </a:p>
          <a:p>
            <a:pPr algn="just"/>
            <a:r>
              <a:rPr lang="it-IT" dirty="0" smtClean="0"/>
              <a:t>Referente e Commissione COVID</a:t>
            </a:r>
          </a:p>
          <a:p>
            <a:pPr algn="just"/>
            <a:r>
              <a:rPr lang="it-IT" dirty="0" smtClean="0"/>
              <a:t>Alunni “fragili”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57429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Decreto MI n. </a:t>
            </a:r>
            <a:r>
              <a:rPr lang="it-IT" dirty="0"/>
              <a:t>89 del 7 </a:t>
            </a:r>
            <a:r>
              <a:rPr lang="it-IT" dirty="0" smtClean="0"/>
              <a:t>agosto 2020</a:t>
            </a:r>
            <a:br>
              <a:rPr lang="it-IT" dirty="0" smtClean="0"/>
            </a:br>
            <a:r>
              <a:rPr lang="it-IT" i="1" dirty="0" smtClean="0"/>
              <a:t>Linee Guida DDI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Piano scolastico per la DDI </a:t>
            </a:r>
            <a:r>
              <a:rPr lang="it-IT" dirty="0" smtClean="0"/>
              <a:t>(CD - PTOF): complementare per secondarie di II grado, generale per nuovo </a:t>
            </a:r>
            <a:r>
              <a:rPr lang="it-IT" dirty="0" err="1" smtClean="0"/>
              <a:t>lockdown</a:t>
            </a:r>
            <a:r>
              <a:rPr lang="it-IT" dirty="0" smtClean="0"/>
              <a:t> – attività sincrone ed asincrone</a:t>
            </a:r>
          </a:p>
          <a:p>
            <a:r>
              <a:rPr lang="it-IT" dirty="0" smtClean="0"/>
              <a:t>Analisi fabbisogno strumentazione e connettività</a:t>
            </a:r>
          </a:p>
          <a:p>
            <a:r>
              <a:rPr lang="it-IT" dirty="0" smtClean="0"/>
              <a:t>Alunni “fragili”: DDI o eventualmente istruzione domiciliare ma non per certe condizioni emotive o socio-culturali – docenti di sostegno in presenza</a:t>
            </a:r>
          </a:p>
          <a:p>
            <a:r>
              <a:rPr lang="it-IT" dirty="0" smtClean="0"/>
              <a:t>Orario delle lezioni (quote minime attività sincrone) – predisposizione a cura del DS su base criteri CD: adeguato spazio a tutte le discipline, flessibilità</a:t>
            </a:r>
          </a:p>
          <a:p>
            <a:r>
              <a:rPr lang="it-IT" dirty="0" smtClean="0">
                <a:solidFill>
                  <a:srgbClr val="996600"/>
                </a:solidFill>
              </a:rPr>
              <a:t>Regolamento d’Istituto</a:t>
            </a:r>
            <a:r>
              <a:rPr lang="it-IT" dirty="0" smtClean="0"/>
              <a:t> – aggiornamento parte disciplinare</a:t>
            </a:r>
          </a:p>
          <a:p>
            <a:r>
              <a:rPr lang="it-IT" dirty="0" smtClean="0">
                <a:solidFill>
                  <a:srgbClr val="00B0F0"/>
                </a:solidFill>
              </a:rPr>
              <a:t>PEC</a:t>
            </a:r>
            <a:r>
              <a:rPr lang="it-IT" dirty="0" smtClean="0"/>
              <a:t> – </a:t>
            </a:r>
            <a:r>
              <a:rPr lang="it-IT" dirty="0" err="1" smtClean="0"/>
              <a:t>cyberbullismo</a:t>
            </a:r>
            <a:r>
              <a:rPr lang="it-IT" dirty="0" smtClean="0"/>
              <a:t> </a:t>
            </a:r>
          </a:p>
          <a:p>
            <a:r>
              <a:rPr lang="it-IT" dirty="0" smtClean="0"/>
              <a:t>Alunni BES: H sempre in presenza, da valutare effettivo beneficio DDI complementare per gli altri - registrazione nel PDP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00156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Nota </a:t>
            </a:r>
            <a:r>
              <a:rPr lang="it-IT" dirty="0" smtClean="0"/>
              <a:t>MI n. 1585 </a:t>
            </a:r>
            <a:r>
              <a:rPr lang="it-IT" dirty="0"/>
              <a:t>dell’11 </a:t>
            </a:r>
            <a:r>
              <a:rPr lang="it-IT" dirty="0" smtClean="0"/>
              <a:t>settembre 2020</a:t>
            </a:r>
            <a:br>
              <a:rPr lang="it-IT" dirty="0" smtClean="0"/>
            </a:br>
            <a:r>
              <a:rPr lang="it-IT" i="1" dirty="0" smtClean="0"/>
              <a:t>Lavoratori fragili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Fragilità: patologie preesistenti, non solo età</a:t>
            </a:r>
          </a:p>
          <a:p>
            <a:r>
              <a:rPr lang="it-IT" dirty="0" smtClean="0"/>
              <a:t>Su richiesta del lavoratore, visita dal MC con documentazione – giudizio di idoneità/idoneità con prescrizioni/inidoneità temporanea in relazione al contagio:</a:t>
            </a:r>
            <a:r>
              <a:rPr lang="it-IT" dirty="0"/>
              <a:t> </a:t>
            </a:r>
            <a:r>
              <a:rPr lang="it-IT" dirty="0" smtClean="0"/>
              <a:t>1) </a:t>
            </a:r>
            <a:r>
              <a:rPr lang="it-IT" dirty="0"/>
              <a:t>i</a:t>
            </a:r>
            <a:r>
              <a:rPr lang="it-IT" dirty="0" smtClean="0"/>
              <a:t>nidoneità relativa alla mansione: su richiesta del lavoratore, utilizzazione (36 h settimanali); 2) inidoneità temporanea a qualsiasi attività lavorativa: malattia d’ufficio</a:t>
            </a:r>
          </a:p>
        </p:txBody>
      </p:sp>
    </p:spTree>
    <p:extLst>
      <p:ext uri="{BB962C8B-B14F-4D97-AF65-F5344CB8AC3E}">
        <p14:creationId xmlns="" xmlns:p14="http://schemas.microsoft.com/office/powerpoint/2010/main" val="29645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L’“</a:t>
            </a:r>
            <a:r>
              <a:rPr lang="it-IT" b="1" cap="all" dirty="0" smtClean="0"/>
              <a:t>ottobrata romana”</a:t>
            </a:r>
            <a:endParaRPr lang="it-IT" b="1" cap="all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OM 134 del 9 ottobre</a:t>
            </a:r>
          </a:p>
          <a:p>
            <a:r>
              <a:rPr lang="it-IT" dirty="0" smtClean="0"/>
              <a:t>DPCM del 13 ottobre</a:t>
            </a:r>
          </a:p>
          <a:p>
            <a:r>
              <a:rPr lang="it-IT" dirty="0" smtClean="0"/>
              <a:t>DPCM del 18 ottobre</a:t>
            </a:r>
          </a:p>
          <a:p>
            <a:r>
              <a:rPr lang="it-IT" dirty="0" smtClean="0"/>
              <a:t>DPCM del 24 ottobre</a:t>
            </a:r>
          </a:p>
          <a:p>
            <a:r>
              <a:rPr lang="it-IT" dirty="0" smtClean="0"/>
              <a:t>Nota MI 1927 del 25 ottobre</a:t>
            </a:r>
          </a:p>
          <a:p>
            <a:r>
              <a:rPr lang="it-IT" dirty="0"/>
              <a:t>OR ER 205 del 26 ottobre</a:t>
            </a:r>
          </a:p>
          <a:p>
            <a:r>
              <a:rPr lang="it-IT" dirty="0" smtClean="0"/>
              <a:t>Nota MI 1934 del 26 ottobre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292483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Ordinanza MI n. 134 </a:t>
            </a:r>
            <a:r>
              <a:rPr lang="it-IT" dirty="0"/>
              <a:t>del 9 </a:t>
            </a:r>
            <a:r>
              <a:rPr lang="it-IT" dirty="0" smtClean="0"/>
              <a:t>ottobre 2020</a:t>
            </a:r>
            <a:br>
              <a:rPr lang="it-IT" dirty="0" smtClean="0"/>
            </a:br>
            <a:r>
              <a:rPr lang="it-IT" i="1" dirty="0" smtClean="0"/>
              <a:t>Alunni con patologie gravi o immunodepressi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Impossibile frequenza in presenza</a:t>
            </a:r>
          </a:p>
          <a:p>
            <a:r>
              <a:rPr lang="it-IT" dirty="0" smtClean="0"/>
              <a:t>Certificazione del MMG/PLS presentata dalla famiglia – DDI o istruzione domiciliare</a:t>
            </a:r>
          </a:p>
          <a:p>
            <a:r>
              <a:rPr lang="it-IT" dirty="0" smtClean="0"/>
              <a:t>Implicazioni emotive o socio-culturali: frequenza alternata</a:t>
            </a:r>
          </a:p>
          <a:p>
            <a:r>
              <a:rPr lang="it-IT" dirty="0" smtClean="0"/>
              <a:t>Disabili non rientranti nella casistica: frequenza in presenza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709969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DPCM del 13 </a:t>
            </a:r>
            <a:r>
              <a:rPr lang="it-IT" dirty="0" smtClean="0"/>
              <a:t>ottobre 2020</a:t>
            </a:r>
            <a:br>
              <a:rPr lang="it-IT" dirty="0" smtClean="0"/>
            </a:br>
            <a:r>
              <a:rPr lang="it-IT" i="1" dirty="0" smtClean="0"/>
              <a:t>(scadenza: 1 mese)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Sospensione viaggi/uscite</a:t>
            </a:r>
          </a:p>
          <a:p>
            <a:r>
              <a:rPr lang="it-IT" dirty="0" smtClean="0"/>
              <a:t>Prosecuzione attività PCTO</a:t>
            </a:r>
          </a:p>
          <a:p>
            <a:r>
              <a:rPr lang="it-IT" dirty="0" smtClean="0"/>
              <a:t>Riunioni OOCC in presenza o a distanza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044159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1192</Words>
  <Application>Microsoft Office PowerPoint</Application>
  <PresentationFormat>Personalizzato</PresentationFormat>
  <Paragraphs>123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 L'emergenza CoViD19:  come districarsi nella giungla normativa per garantire  la sicurezza agli alunni e a sé</vt:lpstr>
      <vt:lpstr>La lunga estate calda del MI</vt:lpstr>
      <vt:lpstr>Decreto MI n. 39 del 26 giugno 2020 Piano Scuola 2020/2021</vt:lpstr>
      <vt:lpstr>Decreto MI n. 87 del 6 agosto 2020 Protocollo d’intesa per l’avvio dell’a.s.</vt:lpstr>
      <vt:lpstr>Decreto MI n. 89 del 7 agosto 2020 Linee Guida DDI</vt:lpstr>
      <vt:lpstr>Nota MI n. 1585 dell’11 settembre 2020 Lavoratori fragili</vt:lpstr>
      <vt:lpstr>L’“ottobrata romana”</vt:lpstr>
      <vt:lpstr>Ordinanza MI n. 134 del 9 ottobre 2020 Alunni con patologie gravi o immunodepressi</vt:lpstr>
      <vt:lpstr>DPCM del 13 ottobre 2020 (scadenza: 1 mese) </vt:lpstr>
      <vt:lpstr>DPCM del 18 ottobre 2020 (scadenza: 1 mese meno 5 giorni)</vt:lpstr>
      <vt:lpstr>DPCM del 24 ottobre 2020 (scadenza: 1 mese)</vt:lpstr>
      <vt:lpstr>Nota MI n. 1927 del 25 ottobre 2020 Indicazioni attuative DPCM 24/10</vt:lpstr>
      <vt:lpstr>Ordinanza Regione Emilia-Romagna n. 205 del 26 ottobre 2020</vt:lpstr>
      <vt:lpstr>Nota MI n. 1934 del 26 ottobre 2020 Indicazioni operative DDI</vt:lpstr>
      <vt:lpstr>La nebbia agli irti colli (e non solo)</vt:lpstr>
      <vt:lpstr>DPCM del 3 novembre 2020 (scadenza: 1 mese)</vt:lpstr>
      <vt:lpstr>Nota MI n. 1990 del 5 novembre 2020 DPCM 3/11/2020</vt:lpstr>
      <vt:lpstr>Nota MI n. 1994 del 9 novembre 2020 Uso delle mascherine</vt:lpstr>
      <vt:lpstr>Nota MI n. 2002 del 9 novembre 2020 Ipotesi di contratto DDI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Giungla</dc:title>
  <dc:creator>Sabina Fortunati</dc:creator>
  <cp:lastModifiedBy>Sabina</cp:lastModifiedBy>
  <cp:revision>34</cp:revision>
  <dcterms:created xsi:type="dcterms:W3CDTF">2020-11-23T23:20:57Z</dcterms:created>
  <dcterms:modified xsi:type="dcterms:W3CDTF">2020-11-27T23:35:38Z</dcterms:modified>
</cp:coreProperties>
</file>